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Play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8VJNC1DMGYWzG5vl9aZ8QUDW5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6f542331de80ed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b6f542331de80ed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6f542331de80ed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b6f542331de80ed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6f542331de80ed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b6f542331de80ed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6f542331de80ed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b6f542331de80ed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b6f542331de80e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b6f542331de80e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6f542331de80ed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b6f542331de80ed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0" y="1479558"/>
            <a:ext cx="1861854" cy="717514"/>
            <a:chOff x="0" y="1479558"/>
            <a:chExt cx="1861854" cy="717514"/>
          </a:xfrm>
        </p:grpSpPr>
        <p:sp>
          <p:nvSpPr>
            <p:cNvPr id="86" name="Google Shape;86;p1"/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940308" y="-1"/>
            <a:ext cx="5444906" cy="5183161"/>
          </a:xfrm>
          <a:custGeom>
            <a:avLst/>
            <a:gdLst/>
            <a:ahLst/>
            <a:cxnLst/>
            <a:rect l="l" t="t" r="r" b="b"/>
            <a:pathLst>
              <a:path w="6355652" h="6050127" extrusionOk="0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939300" y="0"/>
            <a:ext cx="5444906" cy="5161894"/>
          </a:xfrm>
          <a:custGeom>
            <a:avLst/>
            <a:gdLst/>
            <a:ahLst/>
            <a:cxnLst/>
            <a:rect l="l" t="t" r="r" b="b"/>
            <a:pathLst>
              <a:path w="6355652" h="6050127" extrusionOk="0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63016" y="0"/>
            <a:ext cx="5444905" cy="5046819"/>
          </a:xfrm>
          <a:custGeom>
            <a:avLst/>
            <a:gdLst/>
            <a:ahLst/>
            <a:cxnLst/>
            <a:rect l="l" t="t" r="r" b="b"/>
            <a:pathLst>
              <a:path w="6355652" h="5890980" extrusionOk="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649933" y="1550555"/>
            <a:ext cx="413564" cy="41356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649933" y="1550555"/>
            <a:ext cx="413564" cy="41356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 descr="Изображение выглядит как Лабораторное оборудование, в помещении&#10;&#10;Содержимое, созданное искусственным интеллектом, может быть неверным."/>
          <p:cNvPicPr preferRelativeResize="0"/>
          <p:nvPr/>
        </p:nvPicPr>
        <p:blipFill rotWithShape="1">
          <a:blip r:embed="rId3">
            <a:alphaModFix/>
          </a:blip>
          <a:srcRect l="9969" r="5" b="5"/>
          <a:stretch/>
        </p:blipFill>
        <p:spPr>
          <a:xfrm>
            <a:off x="8610600" y="10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 extrusionOk="0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4" name="Google Shape;94;p1" descr="Изображение выглядит как Прозрачный материал, стекло, в помещении&#10;&#10;Содержимое, созданное искусственным интеллектом, может быть неверным."/>
          <p:cNvPicPr preferRelativeResize="0"/>
          <p:nvPr/>
        </p:nvPicPr>
        <p:blipFill rotWithShape="1">
          <a:blip r:embed="rId4">
            <a:alphaModFix/>
          </a:blip>
          <a:srcRect l="21486" r="-1" b="-1"/>
          <a:stretch/>
        </p:blipFill>
        <p:spPr>
          <a:xfrm>
            <a:off x="7863036" y="3122839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 extrusionOk="0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10549330" y="2740963"/>
            <a:ext cx="1054466" cy="469689"/>
            <a:chOff x="9841624" y="4115729"/>
            <a:chExt cx="602169" cy="268223"/>
          </a:xfrm>
        </p:grpSpPr>
        <p:sp>
          <p:nvSpPr>
            <p:cNvPr id="96" name="Google Shape;96;p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758726" y="-396574"/>
            <a:ext cx="5455664" cy="544226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17367" y="2195396"/>
            <a:ext cx="54955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>
            <a:off x="6590097" y="2415941"/>
            <a:ext cx="496021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инженерия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әдістері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медицинаның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дамуындағы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төңкерістік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құралдар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адамзат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дәрілер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вакциналар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ауыл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шаруашылығына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трансгенді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өсімдіктер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жануарлар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сондай-ақ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генетикалық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ауруларды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емдеуге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терапияларды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жасай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алады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625"/>
            <a:ext cx="6056988" cy="4321743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/>
        </p:nvSpPr>
        <p:spPr>
          <a:xfrm>
            <a:off x="510139" y="1337911"/>
            <a:ext cx="6044666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Ферменттердің классификациясы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 молекулалық генетикадан бастау алады, бірақ өзінің қалыптасуымен генетикалық энзимология мен нуклеин қышқылдары химиясының жетістіктеріне міндетті, өйткені молекулалық манипуляциялардың негізгі құралы – ферменттер.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инженерияда келесі ферменттер қолданылады: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Рестриктазалар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ДНҚ-лигаза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ДНҚ-полимераза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 транскриптаза</a:t>
            </a:r>
            <a:endParaRPr/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 l="18730" r="1873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 extrusionOk="0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/>
        </p:nvSpPr>
        <p:spPr>
          <a:xfrm>
            <a:off x="436625" y="1405300"/>
            <a:ext cx="5452200" cy="4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Рестриктазалармен кесу (рестрикциялық эндонуклеазалар қолдану)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Рестриктазалар (рестрикциялық эндонуклеазалар) – бактерияларда табиғи қорғаныш механизмі ретінде кездесетін арнайы ферменттер. Олар бөтен (мысалы, вирус ДНҚ-сы) генетикалық материалды таниды және кесіп жояды.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 ферменттер ДНҚ молекуласын нақты нуклеотидтік тізбектерде (рестрикциялық сайттарда) кеседі. Әрбір рестриктаза белгілі бір қысқа нуклеотидтік реттілікке (әдетте 4–8 жұп негізден тұратын палиндромды тізбекке) тән.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Нәтижесінде үлкен ДНҚ молекуласынан қажетті ген немесе фрагмент бөліп алуға болады.</a:t>
            </a:r>
            <a:endParaRPr/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 l="27069" r="27065"/>
          <a:stretch/>
        </p:blipFill>
        <p:spPr>
          <a:xfrm>
            <a:off x="6347900" y="0"/>
            <a:ext cx="5843529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/>
          <p:nvPr/>
        </p:nvSpPr>
        <p:spPr>
          <a:xfrm>
            <a:off x="976812" y="1261053"/>
            <a:ext cx="5286000" cy="4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Генді синтездеу (жасанды ген құрастыру)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Егер белгілі бір ақуыздың аминқышқылдық тізбегі белгілі болса, сәйкес нуклеотидтік кодондар бойынша жасанды ДНҚ тізбегі құрастырылады.Бұл процесс химиялық әдістермен (қатты фазалық синтез) жүзеге асады.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Артықшылықтары: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Табиғатта кездеспейтін жаңа гендер жасауға болады.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Мутация енгізу арқылы қажетті қасиеттерді өзгертуге мүмкіндік береді.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Мысал:Синтетикалық гендер арқылы инсулин, интерферон сияқты дәрілік ақуыздар өндіріледі.</a:t>
            </a: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l="18924" r="18924"/>
          <a:stretch/>
        </p:blipFill>
        <p:spPr>
          <a:xfrm>
            <a:off x="6516975" y="0"/>
            <a:ext cx="5679553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6694977" y="1843950"/>
            <a:ext cx="48927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Гибридизация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 әдіс ДНҚ мен РНҚ молекулаларының комплементарлық принципке (А–Т, Г–Ц, немесе А–У) сәйкес қосылуын зерттейді.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Геннің бар-жоғын, оның көшірмесінің экспрессия деңгейін анықтауда қолданылады.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Мысалы: ДНҚ-зондтарды пайдаланып белгілі бір генді табу немесе мРНҚ-ның деңгейін бағалау.	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 әдіс генетикалық диагностикада, сот-медициналық сараптамада, мутацияларды анықтауда кеңінен қолданылады.</a:t>
            </a:r>
            <a:endParaRPr/>
          </a:p>
        </p:txBody>
      </p:sp>
      <p:pic>
        <p:nvPicPr>
          <p:cNvPr id="244" name="Google Shape;244;p13" descr="Человек с помощью iPad"/>
          <p:cNvPicPr preferRelativeResize="0"/>
          <p:nvPr/>
        </p:nvPicPr>
        <p:blipFill rotWithShape="1">
          <a:blip r:embed="rId3">
            <a:alphaModFix/>
          </a:blip>
          <a:srcRect l="31673" r="1575"/>
          <a:stretch/>
        </p:blipFill>
        <p:spPr>
          <a:xfrm>
            <a:off x="505418" y="554151"/>
            <a:ext cx="5740804" cy="5740804"/>
          </a:xfrm>
          <a:custGeom>
            <a:avLst/>
            <a:gdLst/>
            <a:ahLst/>
            <a:cxnLst/>
            <a:rect l="l" t="t" r="r" b="b"/>
            <a:pathLst>
              <a:path w="1838528" h="1838528" extrusionOk="0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/>
          <p:nvPr/>
        </p:nvSpPr>
        <p:spPr>
          <a:xfrm>
            <a:off x="6000850" y="2014875"/>
            <a:ext cx="5620200" cy="2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Клонирлеу (генді көбейту)	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Клонирлеу — қажетті геннің немесе ДНҚ фрагментінің миллиондаған көшірмесін алу процесі.Көбінесе бактериялар (E. coli) немесе ашытқылар қолданылады.	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Процесс: ген плазмидаға енгізіледі → бактерияға көшіріледі → бактерия көбейген сайын ген де көбейеді.	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Артықшылықтары: көп мөлшерде ген немесе ақуыз алу; геннің құрылымын, функциясын зерттеу мүмкіндігі.</a:t>
            </a:r>
            <a:endParaRPr/>
          </a:p>
        </p:txBody>
      </p:sp>
      <p:pic>
        <p:nvPicPr>
          <p:cNvPr id="250" name="Google Shape;250;p14" descr="Стойка с пробирками с растворами в лаборатории крупным планом"/>
          <p:cNvPicPr preferRelativeResize="0"/>
          <p:nvPr/>
        </p:nvPicPr>
        <p:blipFill rotWithShape="1">
          <a:blip r:embed="rId3">
            <a:alphaModFix/>
          </a:blip>
          <a:srcRect l="40317" r="8923"/>
          <a:stretch/>
        </p:blipFill>
        <p:spPr>
          <a:xfrm>
            <a:off x="1" y="10"/>
            <a:ext cx="5215066" cy="6863098"/>
          </a:xfrm>
          <a:custGeom>
            <a:avLst/>
            <a:gdLst/>
            <a:ahLst/>
            <a:cxnLst/>
            <a:rect l="l" t="t" r="r" b="b"/>
            <a:pathLst>
              <a:path w="5215066" h="6845983" extrusionOk="0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/>
          <p:nvPr/>
        </p:nvSpPr>
        <p:spPr>
          <a:xfrm>
            <a:off x="635299" y="1549800"/>
            <a:ext cx="56454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Генді енгізу әдістері (трансфер әдістері)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 енгізу әдістері (трансфер әдістері) – бөтен ДНҚ-ны тірі жасушаға жеткізу тәсілдері.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Трансформация – ДНҚ-ны бактериялық жасушаларға (көбіне плазмидалар арқылы) енгізу.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Трансфекция – ДНҚ-ны жануар не өсімдік жасушаларына физикалық немесе химиялық әдістермен енгізу.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Трансдукция – ДНҚ-ны вирустар көмегімен жасушаға тасымалдау.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l="20911" r="20905"/>
          <a:stretch/>
        </p:blipFill>
        <p:spPr>
          <a:xfrm>
            <a:off x="7022397" y="930822"/>
            <a:ext cx="5169611" cy="4996378"/>
          </a:xfrm>
          <a:custGeom>
            <a:avLst/>
            <a:gdLst/>
            <a:ahLst/>
            <a:cxnLst/>
            <a:rect l="l" t="t" r="r" b="b"/>
            <a:pathLst>
              <a:path w="3646992" h="3646991" extrusionOk="0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/>
        </p:nvSpPr>
        <p:spPr>
          <a:xfrm>
            <a:off x="840750" y="1094920"/>
            <a:ext cx="10510500" cy="467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инженерия </a:t>
            </a:r>
            <a:r>
              <a:rPr lang="ru-RU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жұмыстарының</a:t>
            </a: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кезеңдері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Жалпылай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алғанда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инженерия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жұмыстарының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барысы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кезегімен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атқарылатын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келесідей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кезеңдерден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тұрады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деуге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Ағза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жасушаларынан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coli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қажетті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ДНҚ-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векторларын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ДНҚ-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арнаулы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рестриктаза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ферменттері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қажетті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бар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бөліктерінен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бөлінген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рестриктазалық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қосындылар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арасынан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ажыратып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Ағзалардан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алынған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қажетті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ДНҚ-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ның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бөліктерін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гендерді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лигаза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ферменттерін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отырып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векторларымен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біріктіру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рДНҚ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Құрастырылған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рДНҚ-ын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арнайы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дайындалған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ағзаларға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coli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немесе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денелік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жасушаларына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ендіру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ДНҚ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молекулалары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егілген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гибридті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бактерияларды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арнайы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қоректік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ортаға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тек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көбеюін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репликациясын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қамтамасыз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Гендердің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генотиптік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көрініс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беруі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экспрессия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аталады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ДНҚ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молекулалары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егілген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гибридті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бактериялар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колонияларын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идентификациялау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Клондалған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клондалған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гендерді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сипаттау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кезеңде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клондалған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бөліктеріндегі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азотты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негіздері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кесіп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секвенирование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тасталады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16" y="1078568"/>
            <a:ext cx="8562975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0" y="460870"/>
            <a:ext cx="12192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Қажетті ДНҚ- ын беліп алу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b6f542331de80ed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338" y="1333229"/>
            <a:ext cx="9771330" cy="50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b6f542331de80ed_4"/>
          <p:cNvSpPr txBox="1"/>
          <p:nvPr/>
        </p:nvSpPr>
        <p:spPr>
          <a:xfrm>
            <a:off x="0" y="565520"/>
            <a:ext cx="12192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Бөліп алу кезеңдері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012638" y="722552"/>
            <a:ext cx="4062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Жоспар:</a:t>
            </a:r>
            <a:endParaRPr/>
          </a:p>
        </p:txBody>
      </p:sp>
      <p:grpSp>
        <p:nvGrpSpPr>
          <p:cNvPr id="111" name="Google Shape;111;p2"/>
          <p:cNvGrpSpPr/>
          <p:nvPr/>
        </p:nvGrpSpPr>
        <p:grpSpPr>
          <a:xfrm>
            <a:off x="1989693" y="1871779"/>
            <a:ext cx="8282068" cy="3424321"/>
            <a:chOff x="0" y="17579"/>
            <a:chExt cx="8282068" cy="3424321"/>
          </a:xfrm>
        </p:grpSpPr>
        <p:sp>
          <p:nvSpPr>
            <p:cNvPr id="112" name="Google Shape;112;p2"/>
            <p:cNvSpPr/>
            <p:nvPr/>
          </p:nvSpPr>
          <p:spPr>
            <a:xfrm>
              <a:off x="0" y="17579"/>
              <a:ext cx="8282068" cy="76752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467" y="55046"/>
              <a:ext cx="8207134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"Гендік инженерия"ұғымы.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903180"/>
              <a:ext cx="8282068" cy="76752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7467" y="940647"/>
              <a:ext cx="8207134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Рекомбинантты ДНҚ технологиясының негізгі принциптері.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1788780"/>
              <a:ext cx="8282068" cy="76752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7467" y="1826247"/>
              <a:ext cx="8207134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Генетикалық инженерия (рекомбинантты ДНҚ технологиясы) әдістерімен жаңа биообъектілер жасау.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2674380"/>
              <a:ext cx="8282068" cy="76752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37467" y="2711847"/>
              <a:ext cx="8207134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Биотехнолог-гендік инженер жүргізетін операциялардың реттілігі.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6f542331de80ed_9"/>
          <p:cNvSpPr txBox="1"/>
          <p:nvPr/>
        </p:nvSpPr>
        <p:spPr>
          <a:xfrm>
            <a:off x="2263115" y="395146"/>
            <a:ext cx="65655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latin typeface="Times New Roman"/>
                <a:ea typeface="Times New Roman"/>
                <a:cs typeface="Times New Roman"/>
                <a:sym typeface="Times New Roman"/>
              </a:rPr>
              <a:t>Генетикалық инженерия (рекомбинантты ДНҚ технологиясы) әдістерімен жаңа биообъектілер жасау.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g3b6f542331de80ed_9"/>
          <p:cNvSpPr/>
          <p:nvPr/>
        </p:nvSpPr>
        <p:spPr>
          <a:xfrm>
            <a:off x="572250" y="1445750"/>
            <a:ext cx="11047500" cy="489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 биообъектілер жасау кезеңдері: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1.	Гендерді бөліп алу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Қажетті қасиетке жауап беретін ДНҚ фрагменттері (гендер) донор ағзадан бөлінеді.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	Векторды дайындау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Генді тасымалдауға қабілетті плазмидалар немесе вирус ДНҚ-лары алынады.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3.	Генді векторға енгізу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Рестриктаза және ДНҚ-лигаза ферменттері көмегімен ген векторға біріктіріліп, рекомбинантты ДНҚ құралады.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4.	Рекомбинантты ДНҚ-ны реципиент жасушаға енгізу (трансформация)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Арнайы бактерияларға (көбіне E. coli) немесе өсімдік/жануар жасушаларына енгізіледі.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5.	Жаңа геннің экспрессиясы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Жасуша енгізілген генді пайдаланып, жаңа ақуыз немесе биологиялық белсенді зат синтездейді.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6.	Жаңа биообъектілерді алу және көбейту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Генетикалық модификацияланған бактериялар, өсімдіктер немесе жануарлар жаңа қасиеттерімен бірге өсіріліп, өндірісте қолданылады.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b6f542331de80ed_15"/>
          <p:cNvSpPr txBox="1"/>
          <p:nvPr/>
        </p:nvSpPr>
        <p:spPr>
          <a:xfrm>
            <a:off x="6116600" y="1573900"/>
            <a:ext cx="52770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Генетикалық инженерия нәтижесінде алынатын жаңа биообъектілер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Микроорганизмдер – инсулин, интерферон, өсу гормоны сияқты дәрілерді синтездейтін бактериялар.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Өсімдіктер – зиянкестерге төзімді, өнімділігі жоғары ГМ дақылдар (жүгері, соя, картоп).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Жануарлар – тез өсетін, ауруға төзімді трансгенді малдар.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Фармацевтикалық биообъектілер – вакциналар, моноклоналды антиденелер, терапиялық ақуыздар.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g3b6f542331de80ed_15" descr="Человек, использующий микрообласть"/>
          <p:cNvPicPr preferRelativeResize="0"/>
          <p:nvPr/>
        </p:nvPicPr>
        <p:blipFill rotWithShape="1">
          <a:blip r:embed="rId3">
            <a:alphaModFix/>
          </a:blip>
          <a:srcRect l="18237" r="38060"/>
          <a:stretch/>
        </p:blipFill>
        <p:spPr>
          <a:xfrm>
            <a:off x="20" y="10"/>
            <a:ext cx="6116569" cy="6862123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b6f542331de80ed_19"/>
          <p:cNvSpPr txBox="1"/>
          <p:nvPr/>
        </p:nvSpPr>
        <p:spPr>
          <a:xfrm>
            <a:off x="615757" y="990863"/>
            <a:ext cx="69861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Медицинадағы маңызы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 таңда 200-ден астам диагностикалық препарат клиникалық тәжірибеде қолданылады,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 100-ден астам дәрілік препараттар клиникалық зерттеулер сатысында.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 өнімдер: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Рекомбинантты инсулин – қант диабетін емдеуде.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гепатитіне қарсы вакцина – жұқпалы аурулардың алдын алуда.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Интерферондар – вирустық инфекцияларға қарсы.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g3b6f542331de80ed_19"/>
          <p:cNvPicPr preferRelativeResize="0"/>
          <p:nvPr/>
        </p:nvPicPr>
        <p:blipFill rotWithShape="1">
          <a:blip r:embed="rId3">
            <a:alphaModFix/>
          </a:blip>
          <a:srcRect t="14669" b="14669"/>
          <a:stretch/>
        </p:blipFill>
        <p:spPr>
          <a:xfrm>
            <a:off x="6777895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 extrusionOk="0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6f542331de80ed_22"/>
          <p:cNvSpPr txBox="1"/>
          <p:nvPr/>
        </p:nvSpPr>
        <p:spPr>
          <a:xfrm>
            <a:off x="280085" y="1571401"/>
            <a:ext cx="71763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Артықшылықтары</a:t>
            </a: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Арнайы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шикізатқа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тәуелділікті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азайтады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бұрын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гипофизден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алынатын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гормондар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енді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бактерия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өндіріледі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ақуызымен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толық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сәйкестік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жанама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әсерлер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азаяды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иммундық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реакциялар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төмендейді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Өндірістің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арзандығы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тиімділігі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(инсулин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мысалында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миллиондаған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науқасқа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жететін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өндіріс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○"/>
            </a:pP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Таза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қауіпсіз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өнім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вирустардан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немесе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бөгде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ақуыздардан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ластану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қаупі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азаяды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297" name="Google Shape;297;g3b6f542331de80ed_22"/>
          <p:cNvPicPr preferRelativeResize="0"/>
          <p:nvPr/>
        </p:nvPicPr>
        <p:blipFill rotWithShape="1">
          <a:blip r:embed="rId3">
            <a:alphaModFix/>
          </a:blip>
          <a:srcRect l="31486" r="31486"/>
          <a:stretch/>
        </p:blipFill>
        <p:spPr>
          <a:xfrm>
            <a:off x="7862757" y="10"/>
            <a:ext cx="4333628" cy="68580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b6f542331de80ed_25"/>
          <p:cNvSpPr txBox="1"/>
          <p:nvPr/>
        </p:nvSpPr>
        <p:spPr>
          <a:xfrm>
            <a:off x="1126819" y="2688401"/>
            <a:ext cx="51612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</a:t>
            </a:r>
            <a:r>
              <a:rPr lang="ru-RU" sz="21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инженерия 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медицина мен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биотехнологияда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қолданылатын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рекомбинантты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ДНҚ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дәрілер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вакциналар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диагностикалық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құралдар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терапияны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жасауға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беретін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заманауи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саласы</a:t>
            </a:r>
            <a:r>
              <a:rPr lang="ru-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g3b6f542331de80ed_25" descr="Спунфул капсулы"/>
          <p:cNvPicPr preferRelativeResize="0"/>
          <p:nvPr/>
        </p:nvPicPr>
        <p:blipFill rotWithShape="1">
          <a:blip r:embed="rId3">
            <a:alphaModFix/>
          </a:blip>
          <a:srcRect l="27082" r="30967"/>
          <a:stretch/>
        </p:blipFill>
        <p:spPr>
          <a:xfrm>
            <a:off x="7862757" y="10"/>
            <a:ext cx="4333628" cy="68580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82099" y="1645920"/>
            <a:ext cx="385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7120" y="2583506"/>
            <a:ext cx="4988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1.Аубакиров, Х. Ә. «Биотехнология»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ҚР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бекіткен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ҚР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ЖШС РПБК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Дәуір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2011. - 367,[1] б.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2.С.Н. Орехов; под ред. В.А. Быкова,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А.В.Калинского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Фармацевтическая биотехнология: рук. 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занятиям: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учеб.пособие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М.:ГЭОТАР-Медиа, 2013. - 384 с.: ил.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92062" y="1805503"/>
            <a:ext cx="2196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774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8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 descr="Изображение выглядит как зарисовка, рисунок, Штриховая графика, графическая вставка&#10;&#10;Содержимое, созданное искусственным интеллектом, может быть неверным."/>
          <p:cNvPicPr preferRelativeResize="0"/>
          <p:nvPr/>
        </p:nvPicPr>
        <p:blipFill rotWithShape="1">
          <a:blip r:embed="rId3">
            <a:alphaModFix/>
          </a:blip>
          <a:srcRect l="10945" t="4454" b="4637"/>
          <a:stretch/>
        </p:blipFill>
        <p:spPr>
          <a:xfrm>
            <a:off x="20" y="1246814"/>
            <a:ext cx="5895376" cy="459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rgbClr val="143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655061" y="2712720"/>
            <a:ext cx="4777273" cy="263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молекулалық биологияның бір саласы, ол жасушаның тұқымқуалау аппаратын (геномын) алдын ала жасалған бағдарлама бойынша өзгертуге бағытталған.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655061" y="1583870"/>
            <a:ext cx="44599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«Гендік инженерия» ұғымы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879502" y="1259408"/>
            <a:ext cx="1033012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 –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гендерді бөліп алу, оларды зерттеу, модификациялау және жаңа организмдерге енгізу әдістерінің жиынтығы.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инженерияның негізгі мақсаты:	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организмге жаңа қасиет беру;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ақаулы гендерді түзету;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пайдалы өнімдер алу (дәрілік заттар, ферменттер, вакциналар).</a:t>
            </a: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16233"/>
          <a:stretch/>
        </p:blipFill>
        <p:spPr>
          <a:xfrm>
            <a:off x="0" y="4456496"/>
            <a:ext cx="12192000" cy="240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9519137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 descr="Изображение выглядит как зарисовка, рисунок, Штриховая графика, иллюстрация&#10;&#10;Содержимое, созданное искусственным интеллектом, может быть неверным."/>
          <p:cNvPicPr preferRelativeResize="0"/>
          <p:nvPr/>
        </p:nvPicPr>
        <p:blipFill rotWithShape="1">
          <a:blip r:embed="rId3">
            <a:alphaModFix/>
          </a:blip>
          <a:srcRect l="49807" t="26333" r="39022" b="33121"/>
          <a:stretch/>
        </p:blipFill>
        <p:spPr>
          <a:xfrm>
            <a:off x="11171288" y="81280"/>
            <a:ext cx="914400" cy="1899920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73565" y="1246386"/>
            <a:ext cx="6152873" cy="419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инженерияның көздеген мақсаты мен зерттеу әдістеріне байланысты мынандай деңгейлерін ажыратуға болады: </a:t>
            </a:r>
            <a:endParaRPr/>
          </a:p>
        </p:txBody>
      </p:sp>
      <p:grpSp>
        <p:nvGrpSpPr>
          <p:cNvPr id="146" name="Google Shape;146;p5"/>
          <p:cNvGrpSpPr/>
          <p:nvPr/>
        </p:nvGrpSpPr>
        <p:grpSpPr>
          <a:xfrm>
            <a:off x="792479" y="2550646"/>
            <a:ext cx="8798561" cy="3981747"/>
            <a:chOff x="0" y="486"/>
            <a:chExt cx="8798561" cy="3981747"/>
          </a:xfrm>
        </p:grpSpPr>
        <p:cxnSp>
          <p:nvCxnSpPr>
            <p:cNvPr id="147" name="Google Shape;147;p5"/>
            <p:cNvCxnSpPr/>
            <p:nvPr/>
          </p:nvCxnSpPr>
          <p:spPr>
            <a:xfrm>
              <a:off x="0" y="486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8" name="Google Shape;148;p5"/>
            <p:cNvSpPr/>
            <p:nvPr/>
          </p:nvSpPr>
          <p:spPr>
            <a:xfrm>
              <a:off x="0" y="486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0" y="486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молекулалық (геннің құрамды бөліктерін зерттеу); 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0" name="Google Shape;150;p5"/>
            <p:cNvCxnSpPr/>
            <p:nvPr/>
          </p:nvCxnSpPr>
          <p:spPr>
            <a:xfrm>
              <a:off x="0" y="569307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1" name="Google Shape;151;p5"/>
            <p:cNvSpPr/>
            <p:nvPr/>
          </p:nvSpPr>
          <p:spPr>
            <a:xfrm>
              <a:off x="0" y="569307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0" y="569307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 гендік; 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3" name="Google Shape;153;p5"/>
            <p:cNvCxnSpPr/>
            <p:nvPr/>
          </p:nvCxnSpPr>
          <p:spPr>
            <a:xfrm>
              <a:off x="0" y="1138128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4" name="Google Shape;154;p5"/>
            <p:cNvSpPr/>
            <p:nvPr/>
          </p:nvSpPr>
          <p:spPr>
            <a:xfrm>
              <a:off x="0" y="1138128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0" y="1138128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 хромосомдық; 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6" name="Google Shape;156;p5"/>
            <p:cNvCxnSpPr/>
            <p:nvPr/>
          </p:nvCxnSpPr>
          <p:spPr>
            <a:xfrm>
              <a:off x="0" y="1706949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7" name="Google Shape;157;p5"/>
            <p:cNvSpPr/>
            <p:nvPr/>
          </p:nvSpPr>
          <p:spPr>
            <a:xfrm>
              <a:off x="0" y="1706949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0" y="1706949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4) жасушалық; 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9" name="Google Shape;159;p5"/>
            <p:cNvCxnSpPr/>
            <p:nvPr/>
          </p:nvCxnSpPr>
          <p:spPr>
            <a:xfrm>
              <a:off x="0" y="2275770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5"/>
            <p:cNvSpPr/>
            <p:nvPr/>
          </p:nvSpPr>
          <p:spPr>
            <a:xfrm>
              <a:off x="0" y="2275770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0" y="2275770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5) ұлпалық; 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2" name="Google Shape;162;p5"/>
            <p:cNvCxnSpPr/>
            <p:nvPr/>
          </p:nvCxnSpPr>
          <p:spPr>
            <a:xfrm>
              <a:off x="0" y="2844591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3" name="Google Shape;163;p5"/>
            <p:cNvSpPr/>
            <p:nvPr/>
          </p:nvSpPr>
          <p:spPr>
            <a:xfrm>
              <a:off x="0" y="2844591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0" y="2844591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6) ағзалық (организмдік); 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5" name="Google Shape;165;p5"/>
            <p:cNvCxnSpPr/>
            <p:nvPr/>
          </p:nvCxnSpPr>
          <p:spPr>
            <a:xfrm>
              <a:off x="0" y="3413412"/>
              <a:ext cx="8798561" cy="0"/>
            </a:xfrm>
            <a:prstGeom prst="straightConnector1">
              <a:avLst/>
            </a:prstGeom>
            <a:solidFill>
              <a:srgbClr val="126082"/>
            </a:solidFill>
            <a:ln w="19050" cap="flat" cmpd="sng">
              <a:solidFill>
                <a:srgbClr val="12608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" name="Google Shape;166;p5"/>
            <p:cNvSpPr/>
            <p:nvPr/>
          </p:nvSpPr>
          <p:spPr>
            <a:xfrm>
              <a:off x="0" y="3413412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0" y="3413412"/>
              <a:ext cx="8798561" cy="56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7) популяциялық.​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0" y="0"/>
            <a:ext cx="1983504" cy="6858000"/>
          </a:xfrm>
          <a:custGeom>
            <a:avLst/>
            <a:gdLst/>
            <a:ahLst/>
            <a:cxnLst/>
            <a:rect l="l" t="t" r="r" b="b"/>
            <a:pathLst>
              <a:path w="1983504" h="6858000" extrusionOk="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034621" y="1099285"/>
            <a:ext cx="3384074" cy="493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120840" y="209090"/>
            <a:ext cx="5216216" cy="92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838200" y="5115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Гендік инженерияның даму тарихы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7" name="Google Shape;177;p6"/>
          <p:cNvGrpSpPr/>
          <p:nvPr/>
        </p:nvGrpSpPr>
        <p:grpSpPr>
          <a:xfrm>
            <a:off x="652077" y="2262849"/>
            <a:ext cx="11369957" cy="3354863"/>
            <a:chOff x="5000" y="1163564"/>
            <a:chExt cx="11369957" cy="3354863"/>
          </a:xfrm>
        </p:grpSpPr>
        <p:sp>
          <p:nvSpPr>
            <p:cNvPr id="178" name="Google Shape;178;p6"/>
            <p:cNvSpPr/>
            <p:nvPr/>
          </p:nvSpPr>
          <p:spPr>
            <a:xfrm>
              <a:off x="5000" y="1163564"/>
              <a:ext cx="2186530" cy="3354863"/>
            </a:xfrm>
            <a:prstGeom prst="roundRect">
              <a:avLst>
                <a:gd name="adj" fmla="val 10000"/>
              </a:avLst>
            </a:prstGeom>
            <a:solidFill>
              <a:srgbClr val="0B2741"/>
            </a:solidFill>
            <a:ln w="25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69041" y="1227605"/>
              <a:ext cx="2058448" cy="322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ХХ ғасырдың ортасы – Ғалымдар тұқым қуалайтын ақпараттың ДНҚ молекуласында шифрланғанын және қалай берілетінін анықтады.Бұл жаңалық геномды мақсатты түрде өзгертудің ғылыми негізін қалады. </a:t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410183" y="2569866"/>
              <a:ext cx="463544" cy="5422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2410183" y="2678318"/>
              <a:ext cx="324481" cy="325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066142" y="1163564"/>
              <a:ext cx="2186530" cy="3354863"/>
            </a:xfrm>
            <a:prstGeom prst="roundRect">
              <a:avLst>
                <a:gd name="adj" fmla="val 10000"/>
              </a:avLst>
            </a:prstGeom>
            <a:solidFill>
              <a:srgbClr val="0B2741"/>
            </a:solidFill>
            <a:ln w="25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3130183" y="1227605"/>
              <a:ext cx="2058448" cy="322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1970 – Роджерс генетикалық ақауы бар адамдарда зақымданған ДНҚ-ны алмастыру идеясын ұсынды.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471325" y="2569866"/>
              <a:ext cx="463544" cy="5422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5471325" y="2678318"/>
              <a:ext cx="324481" cy="325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127285" y="1163564"/>
              <a:ext cx="2186530" cy="3354863"/>
            </a:xfrm>
            <a:prstGeom prst="roundRect">
              <a:avLst>
                <a:gd name="adj" fmla="val 10000"/>
              </a:avLst>
            </a:prstGeom>
            <a:solidFill>
              <a:srgbClr val="0B2741"/>
            </a:solidFill>
            <a:ln w="25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6191326" y="1227605"/>
              <a:ext cx="2058448" cy="322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1972 – Стэнфорд университетінің ғалымдары екі вирустың генетикалық кодын біріктіріп, рекомбинантты ДНҚ алды.</a:t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8532468" y="2569866"/>
              <a:ext cx="463544" cy="5422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A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8532468" y="2678318"/>
              <a:ext cx="324481" cy="325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9188427" y="1163564"/>
              <a:ext cx="2186530" cy="3354863"/>
            </a:xfrm>
            <a:prstGeom prst="roundRect">
              <a:avLst>
                <a:gd name="adj" fmla="val 10000"/>
              </a:avLst>
            </a:prstGeom>
            <a:solidFill>
              <a:srgbClr val="0B2741"/>
            </a:solidFill>
            <a:ln w="25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9252468" y="1227605"/>
              <a:ext cx="2058448" cy="322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1973 – Герберт Бойер мен Стэнли Коэн рекомбинантты ДНҚ негізінде алғашқы тірі ағзаны жасады.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46998"/>
            <a:ext cx="736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спираль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шиыршықталған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гуанин (Г),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(А)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пуриндер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(Ц)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пиримидиндер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дезоксирибозамен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Көршілес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3’-гидроксил (3’-ОН)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5’-фосфат (5’-РО4)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фосфодиэфирлік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байланыспен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полярлығын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бағыттылығын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(5’-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3’-ұштары):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5’-ұшы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3’-ұшына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көршілес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сутектік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тиминмен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гуанинмен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75" y="1269999"/>
            <a:ext cx="4709525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/>
        </p:nvSpPr>
        <p:spPr>
          <a:xfrm>
            <a:off x="2935706" y="770021"/>
            <a:ext cx="56404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Рекомбинантты ДНҚ технологиясының негізгі принциптері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7" name="Google Shape;197;p7"/>
          <p:cNvGrpSpPr/>
          <p:nvPr/>
        </p:nvGrpSpPr>
        <p:grpSpPr>
          <a:xfrm>
            <a:off x="847023" y="1831421"/>
            <a:ext cx="10530037" cy="4159912"/>
            <a:chOff x="0" y="147000"/>
            <a:chExt cx="10530037" cy="4159912"/>
          </a:xfrm>
        </p:grpSpPr>
        <p:sp>
          <p:nvSpPr>
            <p:cNvPr id="198" name="Google Shape;198;p7"/>
            <p:cNvSpPr/>
            <p:nvPr/>
          </p:nvSpPr>
          <p:spPr>
            <a:xfrm>
              <a:off x="0" y="147000"/>
              <a:ext cx="10530037" cy="82046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40052" y="187052"/>
              <a:ext cx="10449933" cy="740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1.Гендерді бөліп алу – ферменттердің (рестриктазалар) көмегімен қажетті ДНҚ учаскесін кесіп алу.</a:t>
              </a:r>
              <a:b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0" y="981862"/>
              <a:ext cx="10530037" cy="82046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40052" y="1021914"/>
              <a:ext cx="10449933" cy="740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2.Рекомбинантты ДНҚ құрастыру – бөлек алынған генді векторға (плазмида, вирус ДНҚ-сы) енгізу.</a:t>
              </a:r>
              <a:b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0" y="1816725"/>
              <a:ext cx="10530037" cy="82046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40052" y="1856777"/>
              <a:ext cx="10449933" cy="740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3.Векторды тасымалдау – рекомбинантты ДНҚ бактерияға, өсімдік немесе жануар жасушасына енгізіледі.</a:t>
              </a:r>
              <a:b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0" y="2651587"/>
              <a:ext cx="10530037" cy="82046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40052" y="2691639"/>
              <a:ext cx="10449933" cy="740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4.Ген экспрессиясы – жаңа ген жұмыс істей бастайды, нәтижесінде белгілі бір ақуыз (мысалы, инсулин) синтезделеді.</a:t>
              </a:r>
              <a:b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0" y="3486450"/>
              <a:ext cx="10530037" cy="82046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40052" y="3526502"/>
              <a:ext cx="10449933" cy="740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5.Тексеру және көбейту – алынған организм зерттеледі, көбейтіледі және өндірісте қолданылады.</a:t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2951747" y="353010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Рекомбинантты ДНҚ технологиясында қолданылатын әдістер: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1116530" y="1405288"/>
            <a:ext cx="4572002" cy="471637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AutoNum type="arabicPeriod"/>
            </a:pP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Рестрикциялық нуклеазалармен ДНҚ-ның спецификалық бөлінуі – жеке гендерді бөліп алуды және олармен манипуляция жүргізуді жеңілдетеді.	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AutoNum type="arabicPeriod"/>
            </a:pP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Тазартылған ДНҚ фрагментіндегі барлық нуклеотидтердің жылдам реттілігін (секвенирлеу) анықтау – геннің шекараларын және оның кодтайтын аминқышқылдар тізбегін анықтауға мүмкіндік береді.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AutoNum type="arabicPeriod"/>
            </a:pP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Рекомбинантты ДНҚ құрастыру (конструирование).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AutoNum type="arabicPeriod"/>
            </a:pPr>
            <a:r>
              <a:rPr lang="ru-RU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Нуклеин қышқылдарының гибридизациясы – РНҚ немесе ДНҚ-ның белгілі бір тізбектерін олардың комплементарлы тізбектеріне байланысу қабілетіне негізделіп, жоғары дәлдікпен және сезімталдықпен анықтауға мүмкіндік береді.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6487426" y="1405288"/>
            <a:ext cx="4572002" cy="471637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ДНҚ-ны клондау – 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vitro жағдайда полимеразды тізбекті реакция (ПТР) арқылы амплификациялау;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ДНҚ фрагментін бактериялық жасушаға енгізу. Мұндай трансформациядан кейін жасуша ДНҚ фрагментін миллиондаған көшірмеде көбейтеді.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6.Рекомбинантты ДНҚ-ны жасушаларға немесе ағзаларға енгізу.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1620</Words>
  <Application>Microsoft Office PowerPoint</Application>
  <PresentationFormat>Широкоэкранный</PresentationFormat>
  <Paragraphs>128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Tulen Altynai</dc:creator>
  <cp:lastModifiedBy>Admin</cp:lastModifiedBy>
  <cp:revision>7</cp:revision>
  <dcterms:created xsi:type="dcterms:W3CDTF">2025-09-14T16:24:14Z</dcterms:created>
  <dcterms:modified xsi:type="dcterms:W3CDTF">2025-10-22T04:24:58Z</dcterms:modified>
</cp:coreProperties>
</file>